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</p:sldMasterIdLst>
  <p:sldIdLst>
    <p:sldId id="270" r:id="rId11"/>
    <p:sldId id="268" r:id="rId12"/>
    <p:sldId id="274" r:id="rId13"/>
    <p:sldId id="275" r:id="rId14"/>
    <p:sldId id="277" r:id="rId15"/>
    <p:sldId id="279" r:id="rId16"/>
    <p:sldId id="280" r:id="rId17"/>
    <p:sldId id="269" r:id="rId18"/>
    <p:sldId id="311" r:id="rId19"/>
    <p:sldId id="312" r:id="rId20"/>
    <p:sldId id="313" r:id="rId21"/>
    <p:sldId id="315" r:id="rId22"/>
    <p:sldId id="314" r:id="rId23"/>
    <p:sldId id="316" r:id="rId24"/>
    <p:sldId id="317" r:id="rId25"/>
    <p:sldId id="318" r:id="rId26"/>
    <p:sldId id="319" r:id="rId27"/>
    <p:sldId id="320" r:id="rId28"/>
    <p:sldId id="321" r:id="rId29"/>
    <p:sldId id="322" r:id="rId30"/>
    <p:sldId id="323" r:id="rId31"/>
    <p:sldId id="324" r:id="rId32"/>
    <p:sldId id="325" r:id="rId33"/>
    <p:sldId id="326" r:id="rId34"/>
    <p:sldId id="310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FF66FF"/>
    <a:srgbClr val="66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55" autoAdjust="0"/>
    <p:restoredTop sz="94598" autoAdjust="0"/>
  </p:normalViewPr>
  <p:slideViewPr>
    <p:cSldViewPr>
      <p:cViewPr>
        <p:scale>
          <a:sx n="70" d="100"/>
          <a:sy n="70" d="100"/>
        </p:scale>
        <p:origin x="-115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51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1332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67490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86357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1880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69146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47908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39061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574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5488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5130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3943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83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221292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719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13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31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6517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270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90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6377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355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765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8720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073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835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1665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0861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223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2068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4115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815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3343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4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57759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8056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164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6907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198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98543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292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5081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7542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4149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589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97976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040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216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2369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8686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7589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8807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1555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5995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1695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770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64028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34084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9968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3965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7948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077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0264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3102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2207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25672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04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37173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9533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9506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4112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81853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79736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16068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2084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925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35234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95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225678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53712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6430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19864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062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68931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754684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6155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1865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594765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3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148108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08207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76180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28695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3539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24362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70367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64033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8282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6029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12D52-2807-4A1C-87F2-25EF2CCB4A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9B44E-98B5-49DF-A1F6-0A6B099D9C1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2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332848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F8479-889A-44AD-8A5B-F434F1CF624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928D9-11F7-4A5F-8739-F6DFA4CECE7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494882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BEA44-13F6-4BE2-ACC1-9C9CB41654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D1F72-322D-4653-B81D-0C811F5D7E4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3930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881E5-5476-4F97-8073-D366363CF96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A24BB-5EE0-4D8D-80AA-EF6AB64B71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0002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44311-ABE4-4015-9506-DCE90226C0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5D8A08-89A3-44EC-AF2A-84AD170DBC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0020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1FC97-50A3-48F3-A0DD-6FE46F94DB6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27E0-6506-472A-A67D-7717C43AF2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514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B55-0DFF-4F19-8CA5-A6416D4993A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36247-DA85-4F96-8CAD-EDE071EC43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9925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5F734-4B28-4CA2-BAB2-3D757C2675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A89EC-1968-42DC-B33B-5F776BF4D67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7635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D69-34D2-45F7-B78E-06410D266AD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30114-F78B-4944-8764-3B601CCF300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47447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63942-CA32-4086-B57D-94C74A1A2B8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5B3CA-F287-43E4-BCDA-BF7540CD01D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2533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6E807-49F8-4C41-A769-83F70466657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10C86-1D10-42D4-AF4E-70FAE7CAF1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40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/>
              <a:pPr>
                <a:defRPr/>
              </a:pPr>
              <a:t>30.06.2022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1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41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68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832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23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827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5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44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2E3C94-03E7-4A57-9B6E-D4BAF53BBF4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30.06.2022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F4D3C3-5E0B-44F8-9829-95BC3C8A478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76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5"/>
          <p:cNvSpPr>
            <a:spLocks noGrp="1"/>
          </p:cNvSpPr>
          <p:nvPr>
            <p:ph type="ctrTitle"/>
          </p:nvPr>
        </p:nvSpPr>
        <p:spPr>
          <a:xfrm>
            <a:off x="685800" y="1785938"/>
            <a:ext cx="7772400" cy="500062"/>
          </a:xfrm>
        </p:spPr>
        <p:txBody>
          <a:bodyPr/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МБОУ «Гимназия №93»</a:t>
            </a:r>
          </a:p>
        </p:txBody>
      </p:sp>
      <p:sp>
        <p:nvSpPr>
          <p:cNvPr id="2051" name="Подзаголовок 6"/>
          <p:cNvSpPr>
            <a:spLocks noGrp="1"/>
          </p:cNvSpPr>
          <p:nvPr>
            <p:ph type="subTitle" idx="1"/>
          </p:nvPr>
        </p:nvSpPr>
        <p:spPr>
          <a:xfrm>
            <a:off x="1371600" y="2643188"/>
            <a:ext cx="6400800" cy="2143125"/>
          </a:xfrm>
        </p:spPr>
        <p:txBody>
          <a:bodyPr/>
          <a:lstStyle/>
          <a:p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Отчет о проделанной работе летнего пришкольного лагеря «Радуга»</a:t>
            </a:r>
          </a:p>
          <a:p>
            <a:endParaRPr lang="ru-RU" sz="16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Лето 2022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493204" y="116632"/>
            <a:ext cx="8229600" cy="1143000"/>
          </a:xfrm>
        </p:spPr>
        <p:txBody>
          <a:bodyPr/>
          <a:lstStyle/>
          <a:p>
            <a:r>
              <a:rPr lang="ru-RU" sz="3600" b="1" i="1" dirty="0" smtClean="0">
                <a:ea typeface="Mongolian Baiti" pitchFamily="66" charset="0"/>
                <a:cs typeface="Mongolian Baiti" pitchFamily="66" charset="0"/>
              </a:rPr>
              <a:t>Экскурсия «</a:t>
            </a:r>
            <a:r>
              <a:rPr lang="ru-RU" sz="3600" b="1" i="1" dirty="0" err="1" smtClean="0">
                <a:ea typeface="Mongolian Baiti" pitchFamily="66" charset="0"/>
                <a:cs typeface="Mongolian Baiti" pitchFamily="66" charset="0"/>
              </a:rPr>
              <a:t>Назиб</a:t>
            </a:r>
            <a:r>
              <a:rPr lang="ru-RU" sz="3600" b="1" i="1" dirty="0" smtClean="0">
                <a:ea typeface="Mongolian Baiti" pitchFamily="66" charset="0"/>
                <a:cs typeface="Mongolian Baiti" pitchFamily="66" charset="0"/>
              </a:rPr>
              <a:t> </a:t>
            </a:r>
            <a:r>
              <a:rPr lang="ru-RU" sz="3600" b="1" i="1" dirty="0" err="1" smtClean="0">
                <a:ea typeface="Mongolian Baiti" pitchFamily="66" charset="0"/>
                <a:cs typeface="Mongolian Baiti" pitchFamily="66" charset="0"/>
              </a:rPr>
              <a:t>Гаязович</a:t>
            </a:r>
            <a:r>
              <a:rPr lang="ru-RU" sz="3600" b="1" i="1" dirty="0" smtClean="0">
                <a:ea typeface="Mongolian Baiti" pitchFamily="66" charset="0"/>
                <a:cs typeface="Mongolian Baiti" pitchFamily="66" charset="0"/>
              </a:rPr>
              <a:t> Жиганов: детство, учеба, музыка»</a:t>
            </a:r>
            <a:endParaRPr lang="ru-RU" dirty="0" smtClean="0"/>
          </a:p>
        </p:txBody>
      </p:sp>
      <p:pic>
        <p:nvPicPr>
          <p:cNvPr id="3074" name="Picture 2" descr="C:\Users\Любовь Стяжкина\Desktop\лагерь\image-21-06-22-10-07-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419082"/>
            <a:ext cx="410445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20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>
                <a:ea typeface="Mongolian Baiti" pitchFamily="66" charset="0"/>
                <a:cs typeface="Mongolian Baiti" pitchFamily="66" charset="0"/>
              </a:rPr>
              <a:t>Посещение кинотеатра «Мир»</a:t>
            </a:r>
            <a:endParaRPr lang="ru-RU" dirty="0" smtClean="0"/>
          </a:p>
        </p:txBody>
      </p:sp>
      <p:pic>
        <p:nvPicPr>
          <p:cNvPr id="1026" name="Picture 2" descr="C:\Users\Любовь Стяжкина\Desktop\лагерь\image-21-06-22-10-08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532362"/>
            <a:ext cx="3384376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бовь Стяжкина\Desktop\лагерь\image-21-06-22-10-0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32362"/>
            <a:ext cx="214673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12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  <a:cs typeface="Times New Roman"/>
              </a:rPr>
              <a:t>Экскурсия в КЦ им. Пушкина </a:t>
            </a: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ru-RU" sz="3600" dirty="0" smtClean="0">
                <a:latin typeface="Times New Roman"/>
                <a:ea typeface="Times New Roman"/>
                <a:cs typeface="Times New Roman"/>
              </a:rPr>
            </a:b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(</a:t>
            </a:r>
            <a:r>
              <a:rPr lang="ru-RU" sz="3600" dirty="0">
                <a:latin typeface="Times New Roman"/>
                <a:ea typeface="Times New Roman"/>
                <a:cs typeface="Times New Roman"/>
              </a:rPr>
              <a:t>выставка «Мы игрушку мастерили»)</a:t>
            </a:r>
            <a:endParaRPr lang="ru-RU" sz="2800" dirty="0">
              <a:ea typeface="Times New Roman"/>
              <a:cs typeface="Times New Roman"/>
            </a:endParaRPr>
          </a:p>
        </p:txBody>
      </p:sp>
      <p:pic>
        <p:nvPicPr>
          <p:cNvPr id="5122" name="Picture 2" descr="C:\Users\Любовь Стяжкина\Desktop\лагерь\image-20-06-22-11-2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69117"/>
            <a:ext cx="27003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Любовь Стяжкина\Desktop\лагерь\image-20-06-22-11-29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014" y="4433067"/>
            <a:ext cx="3224098" cy="241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Любовь Стяжкина\Desktop\лагерь\image-21-06-22-09-59-8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700808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60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latin typeface="Times New Roman"/>
                <a:ea typeface="Times New Roman"/>
              </a:rPr>
              <a:t>Русские народные подвижные игры</a:t>
            </a:r>
            <a:endParaRPr lang="ru-RU" b="1" dirty="0" smtClean="0"/>
          </a:p>
        </p:txBody>
      </p:sp>
      <p:pic>
        <p:nvPicPr>
          <p:cNvPr id="4098" name="Picture 2" descr="C:\Users\Любовь Стяжкина\Desktop\лагерь\image-20-06-22-11-07-2.he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3738"/>
            <a:ext cx="355239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юбовь Стяжкина\Desktop\лагерь\image-20-06-22-11-07-5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437112"/>
            <a:ext cx="3813765" cy="227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Любовь Стяжкина\Desktop\лагерь\image-20-06-22-11-07-6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94091"/>
            <a:ext cx="25598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26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Веселые старты</a:t>
            </a:r>
            <a:endParaRPr lang="ru-RU" b="1" dirty="0" smtClean="0"/>
          </a:p>
        </p:txBody>
      </p:sp>
      <p:pic>
        <p:nvPicPr>
          <p:cNvPr id="7170" name="Picture 2" descr="C:\Users\Любовь Стяжкина\Desktop\лагерь\image-20-06-22-11-07-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969898"/>
            <a:ext cx="5184576" cy="288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Любовь Стяжкина\Desktop\лагерь\image-20-06-22-11-07-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08166"/>
            <a:ext cx="3884588" cy="344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Любовь Стяжкина\Desktop\лагерь\image-21-06-22-10-07-4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2783614" cy="198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029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Утренняя зарядка</a:t>
            </a:r>
            <a:endParaRPr lang="ru-RU" b="1" dirty="0" smtClean="0"/>
          </a:p>
        </p:txBody>
      </p:sp>
      <p:pic>
        <p:nvPicPr>
          <p:cNvPr id="8194" name="Picture 2" descr="C:\Users\Любовь Стяжкина\Desktop\лагерь\image-20-06-22-11-07-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11" y="1268760"/>
            <a:ext cx="4342782" cy="284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Любовь Стяжкина\Desktop\лагерь\image-20-06-22-11-07-6.he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40593"/>
            <a:ext cx="3870891" cy="290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89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755576" y="286088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Поход в парк Горького и Калейдоскоп</a:t>
            </a:r>
            <a:endParaRPr lang="ru-RU" b="1" dirty="0" smtClean="0"/>
          </a:p>
        </p:txBody>
      </p:sp>
      <p:pic>
        <p:nvPicPr>
          <p:cNvPr id="9218" name="Picture 2" descr="C:\Users\Любовь Стяжкина\Desktop\лагерь\image-20-06-22-11-07-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77059"/>
            <a:ext cx="2560042" cy="342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Любовь Стяжкина\Desktop\лагерь\image-21-06-22-09-59-5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29088"/>
            <a:ext cx="2309538" cy="3079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17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755576" y="286088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Соревнование </a:t>
            </a:r>
            <a:br>
              <a:rPr lang="ru-RU" sz="3600" b="1" dirty="0" smtClean="0">
                <a:latin typeface="Times New Roman"/>
                <a:ea typeface="Times New Roman"/>
              </a:rPr>
            </a:br>
            <a:r>
              <a:rPr lang="ru-RU" sz="3600" b="1" dirty="0" smtClean="0">
                <a:latin typeface="Times New Roman"/>
                <a:ea typeface="Times New Roman"/>
              </a:rPr>
              <a:t>«Быстрее, Выше, Сильнее»</a:t>
            </a:r>
            <a:endParaRPr lang="ru-RU" b="1" dirty="0" smtClean="0"/>
          </a:p>
        </p:txBody>
      </p:sp>
      <p:pic>
        <p:nvPicPr>
          <p:cNvPr id="10242" name="Picture 2" descr="C:\Users\Любовь Стяжкина\Desktop\лагерь\image-20-06-22-11-0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2636912"/>
            <a:ext cx="5976665" cy="327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Любовь Стяжкина\Desktop\лагерь\image-21-06-22-10-07-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504184"/>
            <a:ext cx="25717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733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755576" y="286088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latin typeface="Times New Roman"/>
              </a:rPr>
              <a:t>Клуб любителей шахмат</a:t>
            </a:r>
            <a:endParaRPr lang="ru-RU" b="1" dirty="0" smtClean="0"/>
          </a:p>
        </p:txBody>
      </p:sp>
      <p:pic>
        <p:nvPicPr>
          <p:cNvPr id="2" name="Picture 2" descr="C:\Users\Любовь Стяжкина\Desktop\лагерь\image-21-06-22-09-5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03" y="1143554"/>
            <a:ext cx="216024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Любовь Стяжкина\Desktop\лагерь\image-21-06-22-09-59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254040"/>
            <a:ext cx="17145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Любовь Стяжкина\Desktop\лагерь\image-21-06-22-09-59-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23" y="3569710"/>
            <a:ext cx="3960440" cy="297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Любовь Стяжкина\Desktop\image-24-06-22-10-32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26703"/>
            <a:ext cx="1876518" cy="250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бовь Стяжкина\Desktop\image-24-06-22-10-32-1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43000"/>
            <a:ext cx="1930524" cy="257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юбовь Стяжкина\Desktop\image-24-06-22-10-32-3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969596"/>
            <a:ext cx="1895423" cy="252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04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755576" y="286088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latin typeface="Times New Roman"/>
              </a:rPr>
              <a:t>Театральный английский</a:t>
            </a:r>
            <a:endParaRPr lang="ru-RU" b="1" dirty="0" smtClean="0"/>
          </a:p>
        </p:txBody>
      </p:sp>
      <p:pic>
        <p:nvPicPr>
          <p:cNvPr id="12290" name="Picture 2" descr="C:\Users\Любовь Стяжкина\Desktop\лагерь\image-21-06-22-09-59-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83657"/>
            <a:ext cx="4392488" cy="2977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Любовь Стяжкина\Desktop\лагерь\image-21-06-22-09-59-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52" y="4094819"/>
            <a:ext cx="4032448" cy="276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35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075" name="Прямоугольник 4"/>
          <p:cNvSpPr>
            <a:spLocks noChangeArrowheads="1"/>
          </p:cNvSpPr>
          <p:nvPr/>
        </p:nvSpPr>
        <p:spPr bwMode="auto">
          <a:xfrm>
            <a:off x="2214563" y="500063"/>
            <a:ext cx="4643437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Что такое лагерь?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Лагерь — это жара!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Лагерь — это отряд!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Лагерь — это когда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Тебе каждый здесь рад!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Лагерь- это когда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Ты не хочешь назад!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В лагере каждый день</a:t>
            </a:r>
            <a:br>
              <a:rPr lang="ru-RU" sz="28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Праздничный парад!!!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755576" y="286088"/>
            <a:ext cx="8229600" cy="1143000"/>
          </a:xfrm>
        </p:spPr>
        <p:txBody>
          <a:bodyPr/>
          <a:lstStyle/>
          <a:p>
            <a:r>
              <a:rPr lang="ru-RU" sz="3600" b="1" dirty="0">
                <a:latin typeface="Times New Roman"/>
                <a:ea typeface="Times New Roman"/>
              </a:rPr>
              <a:t>Отличник ПДД</a:t>
            </a:r>
            <a:endParaRPr lang="ru-RU" b="1" dirty="0" smtClean="0"/>
          </a:p>
        </p:txBody>
      </p:sp>
      <p:pic>
        <p:nvPicPr>
          <p:cNvPr id="13314" name="Picture 2" descr="C:\Users\Любовь Стяжкина\Desktop\лагерь\image-21-06-22-09-59-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93" y="1305715"/>
            <a:ext cx="1984530" cy="2646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Любовь Стяжкина\Desktop\лагерь\image-21-06-22-09-59-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387208"/>
            <a:ext cx="2002532" cy="267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Любовь Стяжкина\Desktop\лагерь\image-21-06-22-10-38-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42555"/>
            <a:ext cx="20574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Любовь Стяжкина\Desktop\лагерь\image-21-06-22-12-54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90447"/>
            <a:ext cx="3429000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бовь Стяжкина\Desktop\лагерь\image-21-06-22-12-54-2.jpe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954380"/>
            <a:ext cx="3055168" cy="292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юбовь Стяжкина\Desktop\лагерь\image-21-06-22-12-54-4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0858" y="4276725"/>
            <a:ext cx="3429000" cy="258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63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Развивающее занятие </a:t>
            </a:r>
            <a:br>
              <a:rPr lang="ru-RU" sz="3600" b="1" dirty="0" smtClean="0">
                <a:latin typeface="Times New Roman"/>
                <a:ea typeface="Times New Roman"/>
              </a:rPr>
            </a:br>
            <a:r>
              <a:rPr lang="ru-RU" sz="3600" b="1" dirty="0" smtClean="0">
                <a:latin typeface="Times New Roman"/>
                <a:ea typeface="Times New Roman"/>
              </a:rPr>
              <a:t>«Вместе мы все сможем!»</a:t>
            </a:r>
            <a:endParaRPr lang="ru-RU" b="1" dirty="0" smtClean="0"/>
          </a:p>
        </p:txBody>
      </p:sp>
      <p:pic>
        <p:nvPicPr>
          <p:cNvPr id="14338" name="Picture 2" descr="C:\Users\Любовь Стяжкина\Desktop\лагерь\image-21-06-22-10-38-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268760"/>
            <a:ext cx="3354726" cy="316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Любовь Стяжкина\Downloads\image-21-06-22-11-39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244827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52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Отчетный концерт </a:t>
            </a:r>
            <a:br>
              <a:rPr lang="ru-RU" sz="3600" b="1" dirty="0" smtClean="0">
                <a:latin typeface="Times New Roman"/>
                <a:ea typeface="Times New Roman"/>
              </a:rPr>
            </a:br>
            <a:r>
              <a:rPr lang="ru-RU" sz="3600" b="1" dirty="0" smtClean="0">
                <a:latin typeface="Times New Roman"/>
                <a:ea typeface="Times New Roman"/>
              </a:rPr>
              <a:t>«Театральный английский»</a:t>
            </a:r>
            <a:endParaRPr lang="ru-RU" b="1" dirty="0" smtClean="0"/>
          </a:p>
        </p:txBody>
      </p:sp>
      <p:pic>
        <p:nvPicPr>
          <p:cNvPr id="1026" name="Picture 2" descr="C:\Users\Любовь Стяжкина\Desktop\фото\image-23-06-22-11-53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23726"/>
            <a:ext cx="3384376" cy="364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бовь Стяжкина\Desktop\фото\image-23-06-22-11-53-3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873" y="1412776"/>
            <a:ext cx="45720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88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sz="3600" b="1" dirty="0" err="1" smtClean="0">
                <a:latin typeface="Times New Roman"/>
                <a:ea typeface="Times New Roman"/>
              </a:rPr>
              <a:t>Флешмоб</a:t>
            </a:r>
            <a:r>
              <a:rPr lang="ru-RU" sz="3600" b="1" dirty="0" smtClean="0">
                <a:latin typeface="Times New Roman"/>
                <a:ea typeface="Times New Roman"/>
              </a:rPr>
              <a:t/>
            </a:r>
            <a:br>
              <a:rPr lang="ru-RU" sz="3600" b="1" dirty="0" smtClean="0">
                <a:latin typeface="Times New Roman"/>
                <a:ea typeface="Times New Roman"/>
              </a:rPr>
            </a:br>
            <a:r>
              <a:rPr lang="ru-RU" sz="3600" b="1" dirty="0" smtClean="0">
                <a:latin typeface="Times New Roman"/>
                <a:ea typeface="Times New Roman"/>
              </a:rPr>
              <a:t>«Будь здоров! Танцуй!»</a:t>
            </a:r>
            <a:endParaRPr lang="ru-RU" b="1" dirty="0" smtClean="0"/>
          </a:p>
        </p:txBody>
      </p:sp>
      <p:pic>
        <p:nvPicPr>
          <p:cNvPr id="2050" name="Picture 2" descr="C:\Users\Любовь Стяжкина\Desktop\фото\image-23-06-222-11-53-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6251552" cy="24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юбовь Стяжкина\Desktop\фото\image-23-06-22-111-5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93096"/>
            <a:ext cx="630281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9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sz="3600" b="1" dirty="0" smtClean="0">
                <a:latin typeface="Times New Roman"/>
                <a:ea typeface="Times New Roman"/>
              </a:rPr>
              <a:t>Торжественное закрытие лагерной смены</a:t>
            </a:r>
            <a:endParaRPr lang="ru-RU" b="1" dirty="0" smtClean="0"/>
          </a:p>
        </p:txBody>
      </p:sp>
      <p:pic>
        <p:nvPicPr>
          <p:cNvPr id="1026" name="Picture 2" descr="C:\Users\Любовь Стяжкина\Desktop\image-24-06-22-12-2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66" y="1480466"/>
            <a:ext cx="4409284" cy="156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бовь Стяжкина\Desktop\image-24-06-22-12-22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96" y="1456903"/>
            <a:ext cx="3924944" cy="173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юбовь Стяжкина\Desktop\image-24-06-22-12-22-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0" y="3717032"/>
            <a:ext cx="4257957" cy="2474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95" y="3763885"/>
            <a:ext cx="4059267" cy="241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395" y="3916285"/>
            <a:ext cx="4059267" cy="2412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622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8587"/>
            <a:ext cx="64817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Box 2"/>
          <p:cNvSpPr txBox="1">
            <a:spLocks noChangeArrowheads="1"/>
          </p:cNvSpPr>
          <p:nvPr/>
        </p:nvSpPr>
        <p:spPr bwMode="auto">
          <a:xfrm>
            <a:off x="1896269" y="155575"/>
            <a:ext cx="5689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800" b="1" i="1">
                <a:solidFill>
                  <a:srgbClr val="663300"/>
                </a:solidFill>
                <a:latin typeface="Monotype Corsiva" pitchFamily="66" charset="0"/>
              </a:rPr>
              <a:t>Результативность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813" y="3068638"/>
          <a:ext cx="6096000" cy="37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0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98" marB="45798"/>
                </a:tc>
              </a:tr>
            </a:tbl>
          </a:graphicData>
        </a:graphic>
      </p:graphicFrame>
      <p:graphicFrame>
        <p:nvGraphicFramePr>
          <p:cNvPr id="6" name="Содержимое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51350"/>
              </p:ext>
            </p:extLst>
          </p:nvPr>
        </p:nvGraphicFramePr>
        <p:xfrm>
          <a:off x="13005" y="987425"/>
          <a:ext cx="9144000" cy="58247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0"/>
              </a:tblGrid>
              <a:tr h="5824736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Поставленные цели и задачи были выполнены в результате слаженной работы воспитателей и детей. Вся воспитательная деятельность в лагере была организована в соответствии с планом воспитательной работы на каждый день. Хорошая работа воспитателей способствовала созданию доброжелательной атмосферы в лагере. За время пребывания в лагере ребята очень сдружились между собой. Все воспитатели старались, чтобы детский лагерь и летний отдых стал таким, чтобы было что вспомнить, о чем написать сочинение «Как я провел школьные каникулы». Уверены, июнь в лагере «Радуга» для детей нашей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школы стал ярким, полезным и веселым.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ru-RU" sz="1900" b="0" i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Результат работы летнего пришкольного лагеря с дневным пребыванием «Радуга»:</a:t>
                      </a:r>
                    </a:p>
                    <a:p>
                      <a:endParaRPr lang="ru-RU" sz="1900" b="0" i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Укрепление здоровья детей.</a:t>
                      </a:r>
                    </a:p>
                    <a:p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Улучшение социально-психологического климата в лагере.</a:t>
                      </a:r>
                    </a:p>
                    <a:p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Укрепление дружбы и сотрудничества между детьми разных возрастов.</a:t>
                      </a:r>
                    </a:p>
                    <a:p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Развитие творческих способностей, инициативы и активности ребёнка.</a:t>
                      </a:r>
                    </a:p>
                    <a:p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Привитие навыков самообслуживания.</a:t>
                      </a:r>
                    </a:p>
                    <a:p>
                      <a:r>
                        <a:rPr lang="ru-RU" sz="19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чувства патриотизма, уважение к родной природе.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ru-RU" sz="1900" b="1" i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3" marR="9143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187624" y="500063"/>
            <a:ext cx="795637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30 мая открыл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свои двери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летний пришкольный лагерь «Радуга»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75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девчонок и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мальчишек МБОУ «Гимназия №93»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Прямоугольник 5"/>
          <p:cNvSpPr>
            <a:spLocks noChangeArrowheads="1"/>
          </p:cNvSpPr>
          <p:nvPr/>
        </p:nvSpPr>
        <p:spPr bwMode="auto">
          <a:xfrm>
            <a:off x="857250" y="4857750"/>
            <a:ext cx="3214688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Наш лагерь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«Радуга»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хорош!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Все для счастья тут найдешь: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Разрядка и восстановление,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Спорт и развлечения,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Полноценное питание,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Дружба и соревнования.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Любовь Стяжкина\Desktop\лагерь\image-20-06-22-11-07-1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2853" y="1823502"/>
            <a:ext cx="432048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Любовь Стяжкина\Desktop\лагерь\image-20-06-22-11-07-11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3182588" cy="155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571500"/>
            <a:ext cx="64817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2051050" y="476250"/>
            <a:ext cx="5689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800" b="1" i="1" dirty="0">
                <a:solidFill>
                  <a:srgbClr val="663300"/>
                </a:solidFill>
                <a:latin typeface="Monotype Corsiva" pitchFamily="66" charset="0"/>
              </a:rPr>
              <a:t>Актуальность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813" y="3068638"/>
          <a:ext cx="6096000" cy="37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0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98" marB="45798"/>
                </a:tc>
              </a:tr>
            </a:tbl>
          </a:graphicData>
        </a:graphic>
      </p:graphicFrame>
      <p:graphicFrame>
        <p:nvGraphicFramePr>
          <p:cNvPr id="6" name="Содержимое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244220"/>
              </p:ext>
            </p:extLst>
          </p:nvPr>
        </p:nvGraphicFramePr>
        <p:xfrm>
          <a:off x="1151731" y="1339328"/>
          <a:ext cx="7488238" cy="463295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8238"/>
              </a:tblGrid>
              <a:tr h="38735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Летние каникулы составляют значительную часть свободного времени детей. Этот период как нельзя более благоприятен для укрепления здоровья. 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Здоровье -бесценное достояние не только каждого человека, но и всего общества. В последнее время всё очевиднее становится ухудшение здоровья детей. Поэтому, забота о сохранении здоровья детей- важнейшая обязанность школы, отдельного учителя и самого ребёнка.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Здоровье-основа формирования личности.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Приоритетным направлением программы является подготовка и организация воспитательно-оздоровительной работы в летнем пришкольном лагере . Длительность смены 21 день. В пришкольном лагере ребенок заполняет свое свободное время полезными делами, укрепляет здоровье.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ru-RU" sz="1800" b="1" dirty="0" smtClean="0">
                        <a:latin typeface="+mn-lt"/>
                      </a:endParaRPr>
                    </a:p>
                  </a:txBody>
                  <a:tcPr marL="91433" marR="91433" marT="45719" marB="45719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813" y="3068638"/>
          <a:ext cx="6096000" cy="37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0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98" marB="45798"/>
                </a:tc>
              </a:tr>
            </a:tbl>
          </a:graphicData>
        </a:graphic>
      </p:graphicFrame>
      <p:graphicFrame>
        <p:nvGraphicFramePr>
          <p:cNvPr id="6" name="Содержимое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030938"/>
              </p:ext>
            </p:extLst>
          </p:nvPr>
        </p:nvGraphicFramePr>
        <p:xfrm>
          <a:off x="1187450" y="500063"/>
          <a:ext cx="7488238" cy="53949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8238"/>
              </a:tblGrid>
              <a:tr h="5121275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Лагерь – это новый образ жизни детей, новый режим с его особым романтическим стилем и тоном. Это жизнь в новом коллективе, это, наконец, новая </a:t>
                      </a:r>
                      <a:r>
                        <a:rPr lang="ru-RU" sz="150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природосообразная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деятельность.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Это время игр, развлечений, свободы в выборе занятий, снятия накопившегося за год напряжения, восполнения израсходованных сил, восстановления здоровья. Это период свободного общения детей. Пришкольный лагерь открывается на основании приказа по учреждению и комплектуется из обучающихся</a:t>
                      </a:r>
                      <a:r>
                        <a:rPr lang="ru-RU" sz="150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 7 до 12 лет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Зачисление производится на основании заявления родителей (законных представителей). 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лагере организуются отряды с учётом возрастных особенностей и интересов обучающихся, строго соблюдаются требования санитарно-гигиенических норм и правил, правил техники безопасности.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Лагерь размещается на базе муниципального 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бюджетного образовательного 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учреждения </a:t>
                      </a:r>
                      <a:r>
                        <a:rPr lang="ru-RU" sz="1500" i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«Гимназия 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№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93». </a:t>
                      </a:r>
                      <a:endParaRPr lang="ru-RU" sz="1500" i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r>
                        <a:rPr lang="ru-RU" sz="1500" b="1" i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Цель:</a:t>
                      </a:r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Создание оптимальных условий, обеспечивающих полноценный отдых детей, их оздоровление и творческое развитие.</a:t>
                      </a:r>
                    </a:p>
                    <a:p>
                      <a:r>
                        <a:rPr lang="ru-RU" sz="1500" b="1" i="1" u="sng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Задачи:  </a:t>
                      </a:r>
                      <a:endParaRPr lang="ru-RU" sz="1500" i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 Создать условия для активного и здорового отдыха детей. </a:t>
                      </a:r>
                    </a:p>
                    <a:p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 Формирование устойчивой мотивации на здоровье у учащихся, педагогов , родителей.</a:t>
                      </a:r>
                    </a:p>
                    <a:p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 Формировать развитие познавательной активности, творческого потенциала каждого ребенка.</a:t>
                      </a:r>
                    </a:p>
                    <a:p>
                      <a:r>
                        <a:rPr lang="ru-RU" sz="150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4. Формировать качества, составляющие культуру поведения, санитарно-гигиеническую культуру.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ru-RU" sz="1500" b="1" dirty="0" smtClean="0">
                        <a:latin typeface="+mn-lt"/>
                      </a:endParaRPr>
                    </a:p>
                  </a:txBody>
                  <a:tcPr marL="91433" marR="91433" marT="45726" marB="4572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571500"/>
            <a:ext cx="64817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2051050" y="476250"/>
            <a:ext cx="5689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4800" b="1" i="1">
                <a:solidFill>
                  <a:srgbClr val="663300"/>
                </a:solidFill>
                <a:latin typeface="Monotype Corsiva" pitchFamily="66" charset="0"/>
              </a:rPr>
              <a:t>Принципы работы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813" y="3068638"/>
          <a:ext cx="6096000" cy="37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0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98" marB="45798"/>
                </a:tc>
              </a:tr>
            </a:tbl>
          </a:graphicData>
        </a:graphic>
      </p:graphicFrame>
      <p:graphicFrame>
        <p:nvGraphicFramePr>
          <p:cNvPr id="6" name="Содержимое 16"/>
          <p:cNvGraphicFramePr>
            <a:graphicFrameLocks/>
          </p:cNvGraphicFramePr>
          <p:nvPr/>
        </p:nvGraphicFramePr>
        <p:xfrm>
          <a:off x="1187450" y="1628775"/>
          <a:ext cx="7488238" cy="43281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8238"/>
              </a:tblGrid>
              <a:tr h="43275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</a:t>
                      </a:r>
                      <a:r>
                        <a:rPr lang="ru-RU" sz="2000" b="0" i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гуманизации</a:t>
                      </a: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отношений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соответствия типа сотрудничества психологическим возрастным особенностям учащихся и типу ведущей деятельности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 творческой индивидуальности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комплексности оздоровления и воспитания ребёнка.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гармонизации сущностных сил ребёнка, его интеллектуальной, физической, эмоционально-волевой сфер с учётом его индивидуальных и возрастных особенностей.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интегративно-гуманитарного подхода.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личностного 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уважения и доверия.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2000" b="0" i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Принцип открытости. </a:t>
                      </a: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ru-RU" sz="1800" b="1" dirty="0" smtClean="0">
                        <a:latin typeface="+mn-lt"/>
                      </a:endParaRPr>
                    </a:p>
                  </a:txBody>
                  <a:tcPr marL="91433" marR="91433" marT="45713" marB="4571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404813"/>
            <a:ext cx="6481762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2051050" y="476250"/>
            <a:ext cx="568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>
                <a:solidFill>
                  <a:srgbClr val="663300"/>
                </a:solidFill>
                <a:latin typeface="Monotype Corsiva" pitchFamily="66" charset="0"/>
              </a:rPr>
              <a:t>Режим работы лагеря </a:t>
            </a:r>
            <a:r>
              <a:rPr lang="ru-RU" sz="3200" b="1" i="1" dirty="0" smtClean="0">
                <a:solidFill>
                  <a:srgbClr val="663300"/>
                </a:solidFill>
                <a:latin typeface="Monotype Corsiva" pitchFamily="66" charset="0"/>
              </a:rPr>
              <a:t>«</a:t>
            </a:r>
            <a:r>
              <a:rPr lang="ru-RU" sz="3200" b="1" i="1" dirty="0" smtClean="0">
                <a:solidFill>
                  <a:srgbClr val="663300"/>
                </a:solidFill>
                <a:latin typeface="Monotype Corsiva" pitchFamily="66" charset="0"/>
              </a:rPr>
              <a:t>Радуга</a:t>
            </a:r>
            <a:r>
              <a:rPr lang="ru-RU" sz="3200" b="1" i="1" dirty="0" smtClean="0">
                <a:solidFill>
                  <a:srgbClr val="663300"/>
                </a:solidFill>
                <a:latin typeface="Monotype Corsiva" pitchFamily="66" charset="0"/>
              </a:rPr>
              <a:t>»</a:t>
            </a:r>
            <a:endParaRPr lang="ru-RU" sz="3200" b="1" i="1" dirty="0">
              <a:solidFill>
                <a:srgbClr val="663300"/>
              </a:solidFill>
              <a:latin typeface="Monotype Corsiva" pitchFamily="66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47813" y="3068638"/>
          <a:ext cx="6096000" cy="371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96000"/>
              </a:tblGrid>
              <a:tr h="371475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T="45798" marB="45798"/>
                </a:tc>
              </a:tr>
            </a:tbl>
          </a:graphicData>
        </a:graphic>
      </p:graphicFrame>
      <p:graphicFrame>
        <p:nvGraphicFramePr>
          <p:cNvPr id="6" name="Содержимое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4478664"/>
              </p:ext>
            </p:extLst>
          </p:nvPr>
        </p:nvGraphicFramePr>
        <p:xfrm>
          <a:off x="1187450" y="1628775"/>
          <a:ext cx="7488238" cy="4479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88238"/>
              </a:tblGrid>
              <a:tr h="4479925">
                <a:tc>
                  <a:txBody>
                    <a:bodyPr/>
                    <a:lstStyle/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8.00             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Дежурная группа</a:t>
                      </a:r>
                      <a:endParaRPr lang="ru-RU" sz="1800" b="1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8.30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Начало работы лагеря. Встреча детей</a:t>
                      </a:r>
                    </a:p>
                    <a:p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8.45                  Зарядка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9.00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Завтрак                                          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10.00-13.00    Мероприятия.</a:t>
                      </a:r>
                      <a:r>
                        <a:rPr lang="ru-RU" sz="1800" b="1" i="1" kern="12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Игры на свежем воздухе</a:t>
                      </a:r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13.00               Обед                              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13.30-14.00     Мастер классы. Отрядные дела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15.00                 Уход детей домой.</a:t>
                      </a:r>
                    </a:p>
                    <a:p>
                      <a:r>
                        <a:rPr lang="ru-RU" sz="1800" b="1" i="1" kern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16.00                 Дежурная группа</a:t>
                      </a:r>
                      <a:endParaRPr lang="ru-RU" sz="1800" kern="12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buFont typeface="Wingdings" pitchFamily="2" charset="2"/>
                        <a:buNone/>
                      </a:pPr>
                      <a:endParaRPr lang="ru-RU" sz="1800" b="1" dirty="0" smtClean="0">
                        <a:latin typeface="+mn-lt"/>
                      </a:endParaRPr>
                    </a:p>
                  </a:txBody>
                  <a:tcPr marL="91433" marR="91433" marT="45714" marB="45714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>
                <a:ea typeface="Mongolian Baiti" pitchFamily="66" charset="0"/>
                <a:cs typeface="Mongolian Baiti" pitchFamily="66" charset="0"/>
              </a:rPr>
              <a:t>В лагере было организовано 3 отряда «Солнышко», «Непоседы» и «</a:t>
            </a:r>
            <a:r>
              <a:rPr lang="ru-RU" sz="3600" b="1" i="1" dirty="0" err="1" smtClean="0">
                <a:ea typeface="Mongolian Baiti" pitchFamily="66" charset="0"/>
                <a:cs typeface="Mongolian Baiti" pitchFamily="66" charset="0"/>
              </a:rPr>
              <a:t>Симба</a:t>
            </a:r>
            <a:r>
              <a:rPr lang="ru-RU" sz="3600" b="1" i="1" dirty="0" smtClean="0">
                <a:ea typeface="Mongolian Baiti" pitchFamily="66" charset="0"/>
                <a:cs typeface="Mongolian Baiti" pitchFamily="66" charset="0"/>
              </a:rPr>
              <a:t>»</a:t>
            </a:r>
          </a:p>
        </p:txBody>
      </p:sp>
      <p:pic>
        <p:nvPicPr>
          <p:cNvPr id="1026" name="Picture 2" descr="C:\Users\Любовь Стяжкина\Downloads\image-20-06-22-11-15.hei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7" y="1732719"/>
            <a:ext cx="326436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бовь Стяжкина\Downloads\IMG_94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919599"/>
            <a:ext cx="3744415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Любовь Стяжкина\Downloads\IMG_94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79" y="1623633"/>
            <a:ext cx="3312368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i="1" dirty="0" smtClean="0">
                <a:ea typeface="Mongolian Baiti" pitchFamily="66" charset="0"/>
                <a:cs typeface="Mongolian Baiti" pitchFamily="66" charset="0"/>
              </a:rPr>
              <a:t>Час чтения любимых книг</a:t>
            </a:r>
            <a:endParaRPr lang="ru-RU" dirty="0" smtClean="0"/>
          </a:p>
        </p:txBody>
      </p:sp>
      <p:pic>
        <p:nvPicPr>
          <p:cNvPr id="2050" name="Picture 2" descr="C:\Users\Любовь Стяжкина\Desktop\лагерь\image-21-06-22-10-07-6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Любовь Стяжкина\Desktop\лагерь\image-21-06-22-10-07-7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3429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381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Тема4</Template>
  <TotalTime>1284</TotalTime>
  <Words>597</Words>
  <Application>Microsoft Office PowerPoint</Application>
  <PresentationFormat>Экран (4:3)</PresentationFormat>
  <Paragraphs>80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Тема4</vt:lpstr>
      <vt:lpstr>1_Тема4</vt:lpstr>
      <vt:lpstr>2_Тема4</vt:lpstr>
      <vt:lpstr>3_Тема4</vt:lpstr>
      <vt:lpstr>4_Тема4</vt:lpstr>
      <vt:lpstr>5_Тема4</vt:lpstr>
      <vt:lpstr>6_Тема4</vt:lpstr>
      <vt:lpstr>7_Тема4</vt:lpstr>
      <vt:lpstr>8_Тема4</vt:lpstr>
      <vt:lpstr>9_Тема4</vt:lpstr>
      <vt:lpstr>МБОУ «Гимназия №93»</vt:lpstr>
      <vt:lpstr>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 лагере было организовано 3 отряда «Солнышко», «Непоседы» и «Симба»</vt:lpstr>
      <vt:lpstr>Час чтения любимых книг</vt:lpstr>
      <vt:lpstr>Экскурсия «Назиб Гаязович Жиганов: детство, учеба, музыка»</vt:lpstr>
      <vt:lpstr>Посещение кинотеатра «Мир»</vt:lpstr>
      <vt:lpstr>Экскурсия в КЦ им. Пушкина  (выставка «Мы игрушку мастерили»)</vt:lpstr>
      <vt:lpstr>Русские народные подвижные игры</vt:lpstr>
      <vt:lpstr>Веселые старты</vt:lpstr>
      <vt:lpstr>Утренняя зарядка</vt:lpstr>
      <vt:lpstr>Поход в парк Горького и Калейдоскоп</vt:lpstr>
      <vt:lpstr>Соревнование  «Быстрее, Выше, Сильнее»</vt:lpstr>
      <vt:lpstr>Клуб любителей шахмат</vt:lpstr>
      <vt:lpstr>Театральный английский</vt:lpstr>
      <vt:lpstr>Отличник ПДД</vt:lpstr>
      <vt:lpstr>Развивающее занятие  «Вместе мы все сможем!»</vt:lpstr>
      <vt:lpstr>Отчетный концерт  «Театральный английский»</vt:lpstr>
      <vt:lpstr>Флешмоб «Будь здоров! Танцуй!»</vt:lpstr>
      <vt:lpstr>Торжественное закрытие лагерной смены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DAY</dc:creator>
  <cp:lastModifiedBy>Natali</cp:lastModifiedBy>
  <cp:revision>79</cp:revision>
  <dcterms:created xsi:type="dcterms:W3CDTF">2015-06-02T17:52:54Z</dcterms:created>
  <dcterms:modified xsi:type="dcterms:W3CDTF">2022-06-30T07:34:07Z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2130476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